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316" r:id="rId3"/>
    <p:sldId id="257" r:id="rId4"/>
    <p:sldId id="325" r:id="rId5"/>
    <p:sldId id="322" r:id="rId6"/>
    <p:sldId id="323" r:id="rId7"/>
    <p:sldId id="324" r:id="rId8"/>
    <p:sldId id="261" r:id="rId9"/>
    <p:sldId id="280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21" r:id="rId22"/>
    <p:sldId id="265" r:id="rId23"/>
    <p:sldId id="327" r:id="rId24"/>
    <p:sldId id="298" r:id="rId25"/>
    <p:sldId id="317" r:id="rId26"/>
    <p:sldId id="326" r:id="rId27"/>
    <p:sldId id="299" r:id="rId28"/>
    <p:sldId id="301" r:id="rId29"/>
    <p:sldId id="318" r:id="rId30"/>
    <p:sldId id="319" r:id="rId31"/>
    <p:sldId id="306" r:id="rId32"/>
    <p:sldId id="302" r:id="rId33"/>
    <p:sldId id="274" r:id="rId34"/>
  </p:sldIdLst>
  <p:sldSz cx="12192000" cy="6858000"/>
  <p:notesSz cx="10287000" cy="18288000"/>
  <p:embeddedFontLst>
    <p:embeddedFont>
      <p:font typeface="Salsa" panose="020B0600000101010101" charset="0"/>
      <p:regular r:id="rId36"/>
    </p:embeddedFont>
    <p:embeddedFont>
      <p:font typeface="D2Coding" panose="020B0600000101010101" charset="-127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19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93C"/>
    <a:srgbClr val="34E8EC"/>
    <a:srgbClr val="53976D"/>
    <a:srgbClr val="F25922"/>
    <a:srgbClr val="FFFFFF"/>
    <a:srgbClr val="FFB800"/>
    <a:srgbClr val="F2C1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>
      <p:cViewPr varScale="1">
        <p:scale>
          <a:sx n="100" d="100"/>
          <a:sy n="100" d="100"/>
        </p:scale>
        <p:origin x="324" y="72"/>
      </p:cViewPr>
      <p:guideLst>
        <p:guide orient="horz" pos="1440"/>
        <p:guide pos="19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9813E-0501-49F8-BB29-54828B2411AA}" type="datetimeFigureOut">
              <a:rPr lang="ko-KR" altLang="en-US" smtClean="0"/>
              <a:pPr/>
              <a:t>2024-03-26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F6F4F-6BF2-4D96-BDD3-1D194F7868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58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6F4F-6BF2-4D96-BDD3-1D194F7868A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391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6F4F-6BF2-4D96-BDD3-1D194F7868A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694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6F4F-6BF2-4D96-BDD3-1D194F7868A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799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6F4F-6BF2-4D96-BDD3-1D194F7868A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49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4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44.png"/><Relationship Id="rId12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55.png"/><Relationship Id="rId5" Type="http://schemas.openxmlformats.org/officeDocument/2006/relationships/image" Target="../media/image43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24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3.png"/><Relationship Id="rId7" Type="http://schemas.openxmlformats.org/officeDocument/2006/relationships/image" Target="../media/image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44.png"/><Relationship Id="rId4" Type="http://schemas.openxmlformats.org/officeDocument/2006/relationships/image" Target="../media/image1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10" Type="http://schemas.openxmlformats.org/officeDocument/2006/relationships/image" Target="../media/image68.png"/><Relationship Id="rId4" Type="http://schemas.openxmlformats.org/officeDocument/2006/relationships/image" Target="../media/image2.png"/><Relationship Id="rId9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4.png"/><Relationship Id="rId7" Type="http://schemas.openxmlformats.org/officeDocument/2006/relationships/image" Target="../media/image7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4.png"/><Relationship Id="rId7" Type="http://schemas.openxmlformats.org/officeDocument/2006/relationships/image" Target="../media/image7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83.png"/><Relationship Id="rId5" Type="http://schemas.openxmlformats.org/officeDocument/2006/relationships/image" Target="../media/image73.png"/><Relationship Id="rId10" Type="http://schemas.openxmlformats.org/officeDocument/2006/relationships/image" Target="../media/image82.png"/><Relationship Id="rId4" Type="http://schemas.openxmlformats.org/officeDocument/2006/relationships/image" Target="../media/image72.png"/><Relationship Id="rId9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10" Type="http://schemas.openxmlformats.org/officeDocument/2006/relationships/image" Target="../media/image89.png"/><Relationship Id="rId4" Type="http://schemas.openxmlformats.org/officeDocument/2006/relationships/image" Target="../media/image1.png"/><Relationship Id="rId9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4.png"/><Relationship Id="rId7" Type="http://schemas.openxmlformats.org/officeDocument/2006/relationships/image" Target="../media/image7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91.png"/><Relationship Id="rId5" Type="http://schemas.openxmlformats.org/officeDocument/2006/relationships/image" Target="../media/image73.png"/><Relationship Id="rId10" Type="http://schemas.openxmlformats.org/officeDocument/2006/relationships/image" Target="../media/image63.png"/><Relationship Id="rId4" Type="http://schemas.openxmlformats.org/officeDocument/2006/relationships/image" Target="../media/image72.png"/><Relationship Id="rId9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4.png"/><Relationship Id="rId7" Type="http://schemas.openxmlformats.org/officeDocument/2006/relationships/image" Target="../media/image7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94.png"/><Relationship Id="rId5" Type="http://schemas.openxmlformats.org/officeDocument/2006/relationships/image" Target="../media/image73.png"/><Relationship Id="rId10" Type="http://schemas.openxmlformats.org/officeDocument/2006/relationships/image" Target="../media/image93.png"/><Relationship Id="rId4" Type="http://schemas.openxmlformats.org/officeDocument/2006/relationships/image" Target="../media/image72.png"/><Relationship Id="rId9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4.png"/><Relationship Id="rId7" Type="http://schemas.openxmlformats.org/officeDocument/2006/relationships/image" Target="../media/image7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67.png"/><Relationship Id="rId4" Type="http://schemas.openxmlformats.org/officeDocument/2006/relationships/image" Target="../media/image72.png"/><Relationship Id="rId9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4.png"/><Relationship Id="rId7" Type="http://schemas.openxmlformats.org/officeDocument/2006/relationships/image" Target="../media/image7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99.png"/><Relationship Id="rId5" Type="http://schemas.openxmlformats.org/officeDocument/2006/relationships/image" Target="../media/image73.png"/><Relationship Id="rId10" Type="http://schemas.openxmlformats.org/officeDocument/2006/relationships/image" Target="../media/image98.png"/><Relationship Id="rId4" Type="http://schemas.openxmlformats.org/officeDocument/2006/relationships/image" Target="../media/image72.png"/><Relationship Id="rId9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34.png"/><Relationship Id="rId7" Type="http://schemas.openxmlformats.org/officeDocument/2006/relationships/image" Target="../media/image10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1.png"/><Relationship Id="rId5" Type="http://schemas.openxmlformats.org/officeDocument/2006/relationships/image" Target="../media/image25.jpeg"/><Relationship Id="rId10" Type="http://schemas.openxmlformats.org/officeDocument/2006/relationships/image" Target="../media/image2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79746" y="2218141"/>
            <a:ext cx="1063250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333" dirty="0">
                <a:solidFill>
                  <a:schemeClr val="bg1">
                    <a:lumMod val="65000"/>
                  </a:schemeClr>
                </a:solidFill>
                <a:latin typeface="Salsa" panose="02000503060000020004" pitchFamily="2" charset="0"/>
                <a:cs typeface="D2Coding" pitchFamily="34" charset="0"/>
              </a:rPr>
              <a:t>PROJECT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Salsa" panose="0200050306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95592" y="2564556"/>
            <a:ext cx="410445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sz="2000" kern="0" spc="67" dirty="0" smtClean="0">
              <a:solidFill>
                <a:srgbClr val="494949"/>
              </a:solidFill>
              <a:latin typeface="D2Coding" panose="020B0609020101020101" pitchFamily="49" charset="-127"/>
              <a:ea typeface="D2Coding" panose="020B0609020101020101" pitchFamily="49" charset="-127"/>
              <a:cs typeface="D2Coding" pitchFamily="34" charset="0"/>
            </a:endParaRPr>
          </a:p>
          <a:p>
            <a:pPr algn="ctr"/>
            <a:endParaRPr lang="en-US" sz="2000" kern="0" spc="67" dirty="0">
              <a:solidFill>
                <a:srgbClr val="494949"/>
              </a:solidFill>
              <a:latin typeface="D2Coding" panose="020B0609020101020101" pitchFamily="49" charset="-127"/>
              <a:ea typeface="D2Coding" panose="020B0609020101020101" pitchFamily="49" charset="-127"/>
              <a:cs typeface="D2Coding" pitchFamily="34" charset="0"/>
            </a:endParaRPr>
          </a:p>
          <a:p>
            <a:pPr algn="ctr"/>
            <a:r>
              <a:rPr lang="en-US" sz="2000" kern="0" spc="67" dirty="0" smtClean="0">
                <a:solidFill>
                  <a:srgbClr val="49494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A</a:t>
            </a:r>
            <a:r>
              <a:rPr lang="en-US" sz="2000" kern="0" spc="67" dirty="0">
                <a:solidFill>
                  <a:srgbClr val="49494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 </a:t>
            </a:r>
            <a:r>
              <a:rPr lang="en-US" sz="2000" kern="0" spc="67" dirty="0" smtClean="0">
                <a:solidFill>
                  <a:srgbClr val="49494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Team!!</a:t>
            </a:r>
            <a:endParaRPr lang="en-US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405" y="1459394"/>
            <a:ext cx="1999187" cy="735497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 flipH="1">
            <a:off x="7431748" y="4221487"/>
            <a:ext cx="4903127" cy="2418260"/>
            <a:chOff x="-111754" y="4705492"/>
            <a:chExt cx="3876819" cy="215944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575" y="949736"/>
            <a:ext cx="3125251" cy="13441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3362" y="6136505"/>
            <a:ext cx="1768443" cy="300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dirty="0" smtClean="0">
                <a:solidFill>
                  <a:srgbClr val="0B593C"/>
                </a:solidFill>
                <a:latin typeface="Salsa" panose="02000503060000020004" pitchFamily="2" charset="0"/>
              </a:rPr>
              <a:t>Web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333" dirty="0">
                <a:solidFill>
                  <a:schemeClr val="bg1">
                    <a:lumMod val="65000"/>
                  </a:schemeClr>
                </a:solidFill>
                <a:latin typeface="Salsa" panose="02000503060000020004" pitchFamily="2" charset="0"/>
                <a:cs typeface="D2Coding" pitchFamily="34" charset="0"/>
              </a:rPr>
              <a:t>PROJECT</a:t>
            </a:r>
            <a:endParaRPr lang="en-US" sz="5000" dirty="0">
              <a:solidFill>
                <a:schemeClr val="bg1">
                  <a:lumMod val="65000"/>
                </a:schemeClr>
              </a:solidFill>
              <a:latin typeface="Sals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9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876651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Main Page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48084" y="2377728"/>
            <a:ext cx="4163532" cy="369332"/>
            <a:chOff x="848084" y="2362200"/>
            <a:chExt cx="380011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BootStrap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사용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메인화면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구현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848084" y="3196852"/>
            <a:ext cx="4163532" cy="369332"/>
            <a:chOff x="848084" y="2936813"/>
            <a:chExt cx="4163532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NavBar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이용하여 각 페이지 이동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52480" y="3988524"/>
            <a:ext cx="4159136" cy="369332"/>
            <a:chOff x="848084" y="2362200"/>
            <a:chExt cx="4159136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주요 기능 소개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 flipH="1" flipV="1">
            <a:off x="10618154" y="-126024"/>
            <a:ext cx="1612828" cy="931645"/>
            <a:chOff x="-257562" y="4753378"/>
            <a:chExt cx="2807701" cy="212087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59" y="381436"/>
            <a:ext cx="5947829" cy="593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2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876651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환자 로그인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 </a:t>
            </a:r>
          </a:p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– </a:t>
            </a:r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보호자 로그인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78249" y="1905000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848084" y="2377728"/>
            <a:ext cx="4163532" cy="369332"/>
            <a:chOff x="848084" y="2362200"/>
            <a:chExt cx="380011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환자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보호자 로그인 폼 구성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848084" y="3196852"/>
            <a:ext cx="4163532" cy="369332"/>
            <a:chOff x="848084" y="2936813"/>
            <a:chExt cx="4163532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JavaScript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를 사용하여 창 전환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52480" y="3988524"/>
            <a:ext cx="4159136" cy="646331"/>
            <a:chOff x="848084" y="2362200"/>
            <a:chExt cx="4159136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1145982" y="2362200"/>
              <a:ext cx="3861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로그인 버튼 클릭 시 데이터를 서버로 전송하여 로그인 시도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 flipH="1" flipV="1">
            <a:off x="10618154" y="-126024"/>
            <a:ext cx="1612828" cy="931645"/>
            <a:chOff x="-257562" y="4753378"/>
            <a:chExt cx="2807701" cy="212087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872" y="796383"/>
            <a:ext cx="6063218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2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876651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환자 회원가입 유효성 검사</a:t>
            </a:r>
            <a:endParaRPr lang="en-US" altLang="ko-KR" sz="3200" kern="0" spc="-133" dirty="0" smtClean="0">
              <a:solidFill>
                <a:srgbClr val="0B593C"/>
              </a:solidFill>
              <a:latin typeface="Salsa" panose="02000503060000020004" pitchFamily="2" charset="0"/>
              <a:ea typeface="D2Coding" panose="020B0609020101020101" pitchFamily="49" charset="-127"/>
            </a:endParaRPr>
          </a:p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</a:rPr>
              <a:t>– </a:t>
            </a:r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</a:rPr>
              <a:t>보호자 회원가입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48084" y="2377728"/>
            <a:ext cx="4163532" cy="369332"/>
            <a:chOff x="848084" y="2362200"/>
            <a:chExt cx="3800116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각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입력필드에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대한 유효성 검사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48084" y="2934757"/>
            <a:ext cx="4536660" cy="369332"/>
            <a:chOff x="848084" y="2936813"/>
            <a:chExt cx="453666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936813"/>
              <a:ext cx="423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입력란이 변경될 때 실시간으로 검사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852480" y="3499990"/>
            <a:ext cx="4163532" cy="369332"/>
            <a:chOff x="848084" y="2936813"/>
            <a:chExt cx="4163532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최종 유효성 검사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 flipH="1">
            <a:off x="10643652" y="5827182"/>
            <a:ext cx="1612828" cy="931645"/>
            <a:chOff x="-257562" y="4753378"/>
            <a:chExt cx="2807701" cy="212087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8" y="5719027"/>
              <a:ext cx="1077431" cy="90167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030" y="703044"/>
            <a:ext cx="5409544" cy="524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9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876651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환자 회원가입 유효성 검사</a:t>
            </a:r>
            <a:endParaRPr lang="en-US" altLang="ko-KR" sz="3200" kern="0" spc="-133" dirty="0" smtClean="0">
              <a:solidFill>
                <a:srgbClr val="0B593C"/>
              </a:solidFill>
              <a:latin typeface="Salsa" panose="02000503060000020004" pitchFamily="2" charset="0"/>
              <a:ea typeface="D2Coding" panose="020B0609020101020101" pitchFamily="49" charset="-127"/>
            </a:endParaRPr>
          </a:p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</a:rPr>
              <a:t>– </a:t>
            </a:r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</a:rPr>
              <a:t>보호자 회원가입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48084" y="2377728"/>
            <a:ext cx="4163532" cy="369332"/>
            <a:chOff x="848084" y="2362200"/>
            <a:chExt cx="3800116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Ajax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사용하여 이메일 중복 검사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48084" y="2934757"/>
            <a:ext cx="4536660" cy="369332"/>
            <a:chOff x="848084" y="2936813"/>
            <a:chExt cx="453666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936813"/>
              <a:ext cx="423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비밀번호 확인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JavaScript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구현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852480" y="3499990"/>
            <a:ext cx="4163532" cy="369332"/>
            <a:chOff x="848084" y="2936813"/>
            <a:chExt cx="4163532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다음주소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API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사용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 flipH="1">
            <a:off x="10643652" y="5827182"/>
            <a:ext cx="1612828" cy="931645"/>
            <a:chOff x="-257562" y="4753378"/>
            <a:chExt cx="2807701" cy="212087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8" y="5719027"/>
              <a:ext cx="1077431" cy="90167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831" y="441010"/>
            <a:ext cx="6319423" cy="44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4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876651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질문 게시판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– </a:t>
            </a:r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카테고리 문의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48084" y="2377728"/>
            <a:ext cx="4163532" cy="369332"/>
            <a:chOff x="848084" y="2362200"/>
            <a:chExt cx="3800116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제목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,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작성자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,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내용으로 검색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48084" y="2934757"/>
            <a:ext cx="4531737" cy="369332"/>
            <a:chOff x="848084" y="2936813"/>
            <a:chExt cx="4531737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1059" y="2936813"/>
              <a:ext cx="423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카테고리 태그로 관련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질문선택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852480" y="3516584"/>
            <a:ext cx="4163532" cy="369332"/>
            <a:chOff x="848084" y="2936813"/>
            <a:chExt cx="4163532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페이징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처리</a:t>
              </a: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 flipH="1">
            <a:off x="10643652" y="5827182"/>
            <a:ext cx="1612828" cy="931645"/>
            <a:chOff x="-257562" y="4753378"/>
            <a:chExt cx="2807701" cy="212087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8" y="5719027"/>
              <a:ext cx="1077431" cy="90167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91" y="736843"/>
            <a:ext cx="5982663" cy="46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5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dirty="0" err="1" smtClean="0">
                <a:solidFill>
                  <a:srgbClr val="0B593C"/>
                </a:solidFill>
                <a:latin typeface="Salsa" panose="02000503060000020004" pitchFamily="2" charset="0"/>
              </a:rPr>
              <a:t>IoT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333" dirty="0">
                <a:solidFill>
                  <a:schemeClr val="bg1">
                    <a:lumMod val="65000"/>
                  </a:schemeClr>
                </a:solidFill>
                <a:latin typeface="Salsa" panose="02000503060000020004" pitchFamily="2" charset="0"/>
                <a:cs typeface="D2Coding" pitchFamily="34" charset="0"/>
              </a:rPr>
              <a:t>PROJECT</a:t>
            </a:r>
            <a:endParaRPr lang="en-US" sz="5000" dirty="0">
              <a:solidFill>
                <a:schemeClr val="bg1">
                  <a:lumMod val="65000"/>
                </a:schemeClr>
              </a:solidFill>
              <a:latin typeface="Sals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29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Development Background</a:t>
            </a:r>
            <a:endParaRPr lang="en-US" sz="3200" dirty="0">
              <a:solidFill>
                <a:srgbClr val="0B593C"/>
              </a:solidFill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 rot="10800000" flipV="1">
            <a:off x="9315450" y="5029201"/>
            <a:ext cx="2966453" cy="1583562"/>
            <a:chOff x="-111754" y="4705492"/>
            <a:chExt cx="3876819" cy="215944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504" y="1701726"/>
            <a:ext cx="8811855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6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Product Information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195999" y="4098796"/>
            <a:ext cx="1800000" cy="1800000"/>
            <a:chOff x="4815068" y="3048000"/>
            <a:chExt cx="1800000" cy="180000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815068" y="3048000"/>
              <a:ext cx="1800000" cy="1800000"/>
            </a:xfrm>
            <a:prstGeom prst="roundRect">
              <a:avLst>
                <a:gd name="adj" fmla="val 11743"/>
              </a:avLst>
            </a:prstGeom>
            <a:solidFill>
              <a:srgbClr val="0B5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15068" y="3444618"/>
              <a:ext cx="1800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Salsa" panose="02000503060000020004" pitchFamily="2" charset="0"/>
                  <a:ea typeface="D2Coding" panose="020B0609020101020101" pitchFamily="49" charset="-127"/>
                </a:rPr>
                <a:t>Health</a:t>
              </a:r>
              <a:br>
                <a:rPr lang="en-US" altLang="ko-KR" sz="2800" dirty="0" smtClean="0">
                  <a:solidFill>
                    <a:schemeClr val="bg1"/>
                  </a:solidFill>
                  <a:latin typeface="Salsa" panose="02000503060000020004" pitchFamily="2" charset="0"/>
                  <a:ea typeface="D2Coding" panose="020B0609020101020101" pitchFamily="49" charset="-127"/>
                </a:rPr>
              </a:br>
              <a:r>
                <a:rPr lang="en-US" altLang="ko-KR" sz="2800" dirty="0" smtClean="0">
                  <a:solidFill>
                    <a:schemeClr val="bg1"/>
                  </a:solidFill>
                  <a:latin typeface="Salsa" panose="02000503060000020004" pitchFamily="2" charset="0"/>
                  <a:ea typeface="D2Coding" panose="020B0609020101020101" pitchFamily="49" charset="-127"/>
                </a:rPr>
                <a:t>Keeper</a:t>
              </a:r>
              <a:endParaRPr lang="en-US" altLang="ko-KR" sz="2800" dirty="0">
                <a:solidFill>
                  <a:schemeClr val="bg1"/>
                </a:solidFill>
                <a:latin typeface="Salsa" panose="02000503060000020004" pitchFamily="2" charset="0"/>
                <a:ea typeface="D2Coding" panose="020B0609020101020101" pitchFamily="49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442540" y="2127007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4.</a:t>
            </a:r>
            <a:r>
              <a:rPr lang="ko-KR" altLang="en-US" sz="1600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이상 발생</a:t>
            </a:r>
            <a:r>
              <a:rPr lang="en-US" altLang="ko-KR" sz="1600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신고</a:t>
            </a:r>
            <a:endParaRPr lang="ko-KR" altLang="en-US" sz="1600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82890" y="5898796"/>
            <a:ext cx="194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고객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160241" y="3909314"/>
            <a:ext cx="1872045" cy="1089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9924809">
            <a:off x="6916028" y="4206686"/>
            <a:ext cx="193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2.</a:t>
            </a:r>
            <a:r>
              <a:rPr lang="ko-KR" altLang="en-US" sz="1600" b="1" dirty="0" smtClean="0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이상 확인</a:t>
            </a:r>
            <a:endParaRPr lang="ko-KR" altLang="en-US" sz="1600" b="1" dirty="0">
              <a:solidFill>
                <a:schemeClr val="accent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 rot="1808719">
            <a:off x="3169758" y="4109690"/>
            <a:ext cx="193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실시간 감지</a:t>
            </a:r>
            <a:endParaRPr lang="ko-KR" altLang="en-US" sz="16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rot="19924809">
            <a:off x="7254794" y="4648790"/>
            <a:ext cx="193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3.</a:t>
            </a:r>
            <a:r>
              <a:rPr lang="ko-KR" altLang="en-US" sz="1600" b="1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이상 없음 확인</a:t>
            </a:r>
            <a:endParaRPr lang="ko-KR" altLang="en-US" sz="1600" b="1" dirty="0">
              <a:solidFill>
                <a:srgbClr val="0B593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 flipV="1">
            <a:off x="7429499" y="-14181"/>
            <a:ext cx="4903127" cy="2418260"/>
            <a:chOff x="-111754" y="4705492"/>
            <a:chExt cx="3876819" cy="2159445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052" name="Picture 4" descr="https://cdn-icons-png.flaticon.com/512/427/42773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515" y="2980361"/>
            <a:ext cx="970969" cy="97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s://cdn-icons-png.flaticon.com/512/427/42773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576" y="4972467"/>
            <a:ext cx="970969" cy="97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6126" y="1098622"/>
            <a:ext cx="2497856" cy="4625893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flipV="1">
            <a:off x="7131939" y="3961210"/>
            <a:ext cx="1924606" cy="103758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7201580" y="4094198"/>
            <a:ext cx="1909466" cy="1086020"/>
          </a:xfrm>
          <a:prstGeom prst="straightConnector1">
            <a:avLst/>
          </a:prstGeom>
          <a:ln>
            <a:solidFill>
              <a:srgbClr val="0B59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3043" y="257666"/>
            <a:ext cx="1887703" cy="1823559"/>
          </a:xfrm>
          <a:prstGeom prst="rect">
            <a:avLst/>
          </a:prstGeom>
        </p:spPr>
      </p:pic>
      <p:cxnSp>
        <p:nvCxnSpPr>
          <p:cNvPr id="41" name="직선 화살표 연결선 40"/>
          <p:cNvCxnSpPr/>
          <p:nvPr/>
        </p:nvCxnSpPr>
        <p:spPr>
          <a:xfrm flipH="1" flipV="1">
            <a:off x="5663952" y="1700808"/>
            <a:ext cx="3672408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212" y="1790485"/>
            <a:ext cx="2137677" cy="208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8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0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938" y="970237"/>
            <a:ext cx="6979735" cy="50096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28" y="4163613"/>
            <a:ext cx="4267212" cy="2438407"/>
          </a:xfrm>
          <a:prstGeom prst="rect">
            <a:avLst/>
          </a:prstGeom>
        </p:spPr>
      </p:pic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Product Schematic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49772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 rot="10800000" flipV="1">
            <a:off x="9315450" y="5029201"/>
            <a:ext cx="2966453" cy="1583562"/>
            <a:chOff x="-111754" y="4705492"/>
            <a:chExt cx="3876819" cy="215944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737741" y="4121414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라즈베리파이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52284" y="3987216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온도 센서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18089" y="2421378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smtClean="0">
                <a:latin typeface="D2Coding" panose="020B0609020101020101" pitchFamily="49" charset="-127"/>
                <a:ea typeface="D2Coding" panose="020B0609020101020101" pitchFamily="49" charset="-127"/>
              </a:rPr>
              <a:t>가속도센서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4080" y="2864946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충전 단자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66211" y="1130288"/>
            <a:ext cx="231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HM10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블루투스 모듈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14854" y="5796323"/>
            <a:ext cx="1317512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심박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센서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93108" y="1462088"/>
            <a:ext cx="909728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건전지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4" name="Picture 2" descr="https://cdn-icons-png.flaticon.com/512/179/179349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04" y="1164424"/>
            <a:ext cx="337306" cy="33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-icons-png.flaticon.com/512/179/179350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160" y="1332444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cons-png.flaticon.com/512/179/179351.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402" y="2877989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cdn-icons-png.flaticon.com/512/179/179352.png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487" y="2428556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cdn-icons-png.flaticon.com/512/179/179357.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878" y="3987216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cdn-icons-png.flaticon.com/512/179/179358.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340" y="5699496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cdn-icons-png.flaticon.com/512/179/179359.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5353473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cdn-icons-png.flaticon.com/512/179/179360.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01" y="4153625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308490" y="5330164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카메라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39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Project Background</a:t>
            </a:r>
            <a:endParaRPr lang="en-US" sz="3200" dirty="0">
              <a:solidFill>
                <a:srgbClr val="0B593C"/>
              </a:solidFill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grpSp>
        <p:nvGrpSpPr>
          <p:cNvPr id="8" name="그룹 58"/>
          <p:cNvGrpSpPr/>
          <p:nvPr/>
        </p:nvGrpSpPr>
        <p:grpSpPr>
          <a:xfrm flipH="1" flipV="1">
            <a:off x="7393482" y="0"/>
            <a:ext cx="4903127" cy="2418260"/>
            <a:chOff x="-111754" y="4705492"/>
            <a:chExt cx="3876819" cy="2159445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cxnSp>
        <p:nvCxnSpPr>
          <p:cNvPr id="68" name="직선 연결선 67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647728" y="3284984"/>
            <a:ext cx="3168352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415480" y="2996952"/>
            <a:ext cx="1561311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415480" y="5373216"/>
            <a:ext cx="8064896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415480" y="4509120"/>
            <a:ext cx="5760640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-600744" y="2069145"/>
            <a:ext cx="4896544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384032" y="2924944"/>
            <a:ext cx="3461014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333885" y="5229200"/>
            <a:ext cx="3362515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291094" y="1700808"/>
            <a:ext cx="881815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    </a:t>
            </a:r>
            <a:r>
              <a:rPr lang="ko-KR" altLang="en-US" dirty="0" err="1" smtClean="0"/>
              <a:t>웨어러블</a:t>
            </a:r>
            <a:r>
              <a:rPr lang="ko-KR" altLang="en-US" dirty="0" smtClean="0"/>
              <a:t> </a:t>
            </a:r>
            <a:r>
              <a:rPr lang="ko-KR" altLang="en-US" dirty="0"/>
              <a:t>측정기의 대중화</a:t>
            </a:r>
            <a:r>
              <a:rPr lang="en-US" altLang="ko-KR" dirty="0" smtClean="0"/>
              <a:t>!!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  최근 </a:t>
            </a:r>
            <a:r>
              <a:rPr lang="ko-KR" altLang="en-US" dirty="0"/>
              <a:t>신종 코로나바이러스 </a:t>
            </a:r>
            <a:r>
              <a:rPr lang="ko-KR" altLang="en-US" dirty="0" err="1"/>
              <a:t>감염증</a:t>
            </a:r>
            <a:r>
              <a:rPr lang="en-US" altLang="ko-KR" dirty="0"/>
              <a:t>(</a:t>
            </a:r>
            <a:r>
              <a:rPr lang="ko-KR" altLang="en-US" dirty="0"/>
              <a:t>코로나</a:t>
            </a:r>
            <a:r>
              <a:rPr lang="en-US" altLang="ko-KR" dirty="0"/>
              <a:t>19) </a:t>
            </a:r>
            <a:r>
              <a:rPr lang="ko-KR" altLang="en-US" dirty="0"/>
              <a:t>여파로 고령자</a:t>
            </a:r>
            <a:r>
              <a:rPr lang="en-US" altLang="ko-KR" dirty="0"/>
              <a:t>.</a:t>
            </a:r>
            <a:r>
              <a:rPr lang="ko-KR" altLang="en-US" dirty="0"/>
              <a:t>기저질환자들의 병</a:t>
            </a:r>
            <a:r>
              <a:rPr lang="en-US" altLang="ko-KR" dirty="0"/>
              <a:t>.</a:t>
            </a:r>
            <a:r>
              <a:rPr lang="ko-KR" altLang="en-US" dirty="0"/>
              <a:t>의원 방문이 제한되자 환자의 몸에 부착해 일상생활 중에 심장 상태를 모니 </a:t>
            </a:r>
            <a:r>
              <a:rPr lang="ko-KR" altLang="en-US" dirty="0" err="1"/>
              <a:t>터링하는</a:t>
            </a:r>
            <a:r>
              <a:rPr lang="ko-KR" altLang="en-US" dirty="0"/>
              <a:t> 심전도 기기가 주목받고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심전도 검사는 피부에 부착한 전극으로 심장의 전기신호를 측정하기 때문에 병원에서 이뤄지는 짧은 시간 검사로는 부정맥이 잘 </a:t>
            </a:r>
            <a:r>
              <a:rPr lang="ko-KR" altLang="en-US" dirty="0" smtClean="0"/>
              <a:t>발견되지 않는다는 단점이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/>
              <a:t>이에 따라 부정맥이 의심될 때는 </a:t>
            </a:r>
            <a:r>
              <a:rPr lang="en-US" altLang="ko-KR" dirty="0"/>
              <a:t>24</a:t>
            </a:r>
            <a:r>
              <a:rPr lang="ko-KR" altLang="en-US" dirty="0"/>
              <a:t>시간 심전도를 기록하는 </a:t>
            </a:r>
            <a:r>
              <a:rPr lang="en-US" altLang="ko-KR" dirty="0" smtClean="0"/>
              <a:t>＇</a:t>
            </a:r>
            <a:r>
              <a:rPr lang="ko-KR" altLang="en-US" dirty="0" err="1" smtClean="0"/>
              <a:t>홀터</a:t>
            </a:r>
            <a:r>
              <a:rPr lang="ko-KR" altLang="en-US" dirty="0" smtClean="0"/>
              <a:t> 검사</a:t>
            </a:r>
            <a:r>
              <a:rPr lang="en-US" altLang="ko-KR" dirty="0" smtClean="0"/>
              <a:t>＇</a:t>
            </a:r>
            <a:r>
              <a:rPr lang="ko-KR" altLang="en-US" dirty="0" smtClean="0"/>
              <a:t>가 </a:t>
            </a:r>
            <a:r>
              <a:rPr lang="ko-KR" altLang="en-US" dirty="0"/>
              <a:t>필요하다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  </a:t>
            </a:r>
            <a:r>
              <a:rPr lang="ko-KR" altLang="en-US" dirty="0" err="1" smtClean="0"/>
              <a:t>홀터</a:t>
            </a:r>
            <a:r>
              <a:rPr lang="ko-KR" altLang="en-US" dirty="0" smtClean="0"/>
              <a:t> </a:t>
            </a:r>
            <a:r>
              <a:rPr lang="ko-KR" altLang="en-US" dirty="0"/>
              <a:t>검사는 </a:t>
            </a:r>
            <a:r>
              <a:rPr lang="ko-KR" altLang="en-US" dirty="0" err="1"/>
              <a:t>간혈적으로</a:t>
            </a:r>
            <a:r>
              <a:rPr lang="ko-KR" altLang="en-US" dirty="0"/>
              <a:t> 발생하는 부정맥을 발견하기 위해 </a:t>
            </a:r>
            <a:r>
              <a:rPr lang="en-US" altLang="ko-KR" dirty="0"/>
              <a:t>24</a:t>
            </a:r>
            <a:r>
              <a:rPr lang="ko-KR" altLang="en-US" dirty="0"/>
              <a:t>시간 일상생활 중에 데이터를 수집하는 </a:t>
            </a:r>
            <a:r>
              <a:rPr lang="ko-KR" altLang="en-US" dirty="0" smtClean="0"/>
              <a:t>검사법입니다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err="1"/>
              <a:t>흘터</a:t>
            </a:r>
            <a:r>
              <a:rPr lang="ko-KR" altLang="en-US" dirty="0"/>
              <a:t> 검사를 받은 환자는 </a:t>
            </a:r>
            <a:r>
              <a:rPr lang="ko-KR" altLang="en-US" dirty="0" smtClean="0"/>
              <a:t> 지난</a:t>
            </a:r>
            <a:r>
              <a:rPr lang="en-US" altLang="ko-KR" dirty="0" smtClean="0"/>
              <a:t>2015</a:t>
            </a:r>
            <a:r>
              <a:rPr lang="ko-KR" altLang="en-US" dirty="0"/>
              <a:t>년 </a:t>
            </a:r>
            <a:r>
              <a:rPr lang="en-US" altLang="ko-KR" dirty="0"/>
              <a:t>22</a:t>
            </a:r>
            <a:r>
              <a:rPr lang="ko-KR" altLang="en-US" dirty="0"/>
              <a:t>만</a:t>
            </a:r>
            <a:r>
              <a:rPr lang="en-US" altLang="ko-KR" dirty="0"/>
              <a:t>3,043</a:t>
            </a:r>
            <a:r>
              <a:rPr lang="ko-KR" altLang="en-US" dirty="0"/>
              <a:t>명에서 지난해 </a:t>
            </a:r>
            <a:r>
              <a:rPr lang="en-US" altLang="ko-KR" dirty="0"/>
              <a:t>30</a:t>
            </a:r>
            <a:r>
              <a:rPr lang="ko-KR" altLang="en-US" dirty="0"/>
              <a:t>만 </a:t>
            </a:r>
            <a:r>
              <a:rPr lang="en-US" altLang="ko-KR" dirty="0"/>
              <a:t>8,685</a:t>
            </a:r>
            <a:r>
              <a:rPr lang="ko-KR" altLang="en-US" dirty="0"/>
              <a:t>명으로 </a:t>
            </a:r>
            <a:r>
              <a:rPr lang="en-US" altLang="ko-KR" dirty="0"/>
              <a:t>5</a:t>
            </a:r>
            <a:r>
              <a:rPr lang="ko-KR" altLang="en-US" dirty="0"/>
              <a:t>년간 약 </a:t>
            </a:r>
            <a:r>
              <a:rPr lang="en-US" altLang="ko-KR" dirty="0"/>
              <a:t>38% </a:t>
            </a:r>
            <a:r>
              <a:rPr lang="ko-KR" altLang="en-US" dirty="0"/>
              <a:t>가량 증가했을 정도로 수요가 점차 늘고 </a:t>
            </a:r>
            <a:r>
              <a:rPr lang="ko-KR" altLang="en-US" dirty="0" smtClean="0"/>
              <a:t>있는데요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문제는 </a:t>
            </a:r>
            <a:r>
              <a:rPr lang="ko-KR" altLang="en-US" dirty="0" err="1"/>
              <a:t>홀터</a:t>
            </a:r>
            <a:r>
              <a:rPr lang="ko-KR" altLang="en-US" dirty="0"/>
              <a:t> 검사가 매우 불편하다는 </a:t>
            </a:r>
            <a:r>
              <a:rPr lang="ko-KR" altLang="en-US" dirty="0" smtClean="0"/>
              <a:t>점입니다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/>
              <a:t>24</a:t>
            </a:r>
            <a:r>
              <a:rPr lang="ko-KR" altLang="en-US" dirty="0"/>
              <a:t>시간 이상 심장박동 측정기를 착용해야 하는데다</a:t>
            </a:r>
            <a:r>
              <a:rPr lang="en-US" altLang="ko-KR" dirty="0"/>
              <a:t>, </a:t>
            </a:r>
            <a:r>
              <a:rPr lang="ko-KR" altLang="en-US" dirty="0"/>
              <a:t>대형 종합병원에서만 검사가 </a:t>
            </a:r>
            <a:r>
              <a:rPr lang="ko-KR" altLang="en-US" dirty="0" smtClean="0"/>
              <a:t>가능하기 때문인데요</a:t>
            </a:r>
            <a:r>
              <a:rPr lang="en-US" altLang="ko-KR" dirty="0" smtClean="0"/>
              <a:t>.   </a:t>
            </a:r>
            <a:r>
              <a:rPr lang="ko-KR" altLang="en-US" dirty="0" smtClean="0"/>
              <a:t>최근 </a:t>
            </a:r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대유행으로 환자들의 병원 방문이 제한되면서 환자들의 불편은 더욱 커지고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  </a:t>
            </a:r>
            <a:r>
              <a:rPr lang="ko-KR" altLang="en-US" dirty="0" err="1" smtClean="0"/>
              <a:t>웨어러블</a:t>
            </a:r>
            <a:r>
              <a:rPr lang="ko-KR" altLang="en-US" dirty="0" smtClean="0"/>
              <a:t> 심전도 측정기</a:t>
            </a:r>
            <a:r>
              <a:rPr lang="en-US" altLang="ko-KR" dirty="0" smtClean="0"/>
              <a:t>＇</a:t>
            </a:r>
            <a:r>
              <a:rPr lang="ko-KR" altLang="en-US" dirty="0" smtClean="0"/>
              <a:t>는 </a:t>
            </a:r>
            <a:r>
              <a:rPr lang="ko-KR" altLang="en-US" dirty="0"/>
              <a:t>간편하게 집에서 부정맥 진단을 위한 데이터를 수집할 수 있어 주목받고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이와 더불어 체온이나 낙상감지센서를 이용한 </a:t>
            </a:r>
            <a:r>
              <a:rPr lang="ko-KR" altLang="en-US" dirty="0" err="1" smtClean="0"/>
              <a:t>웨어러블</a:t>
            </a:r>
            <a:r>
              <a:rPr lang="ko-KR" altLang="en-US" dirty="0" smtClean="0"/>
              <a:t> 기능을 추가하여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환자의 생명과 직결되는 </a:t>
            </a:r>
            <a:r>
              <a:rPr lang="ko-KR" altLang="en-US" dirty="0" err="1" smtClean="0"/>
              <a:t>골든타임을</a:t>
            </a:r>
            <a:r>
              <a:rPr lang="ko-KR" altLang="en-US" dirty="0" smtClean="0"/>
              <a:t> 놓치지않고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 측정결과에 따른 빠른 응급처치가 이어져  예방 및 빠른 대응으로 많은 환자의 생명을 지키고  모든 가정의  행복을 </a:t>
            </a:r>
            <a:r>
              <a:rPr lang="ko-KR" altLang="en-US" dirty="0" err="1" smtClean="0"/>
              <a:t>지키는것이</a:t>
            </a:r>
            <a:r>
              <a:rPr lang="ko-KR" altLang="en-US" dirty="0" smtClean="0"/>
              <a:t> 저희 </a:t>
            </a:r>
            <a:r>
              <a:rPr lang="en-US" altLang="ko-KR" dirty="0" smtClean="0"/>
              <a:t>Smart </a:t>
            </a:r>
            <a:r>
              <a:rPr lang="en-US" altLang="ko-KR" dirty="0" err="1" smtClean="0"/>
              <a:t>HomeKeeper</a:t>
            </a:r>
            <a:r>
              <a:rPr lang="ko-KR" altLang="en-US" dirty="0" smtClean="0"/>
              <a:t>의 주요 </a:t>
            </a:r>
            <a:r>
              <a:rPr lang="ko-KR" altLang="en-US" dirty="0" err="1" smtClean="0"/>
              <a:t>목표일것입니다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 </a:t>
            </a:r>
            <a:r>
              <a:rPr lang="ko-KR" altLang="en-US" dirty="0"/>
              <a:t>가까운 이웃이 먼 친척보다 </a:t>
            </a:r>
            <a:r>
              <a:rPr lang="ko-KR" altLang="en-US" dirty="0" smtClean="0"/>
              <a:t>낫다</a:t>
            </a:r>
            <a:r>
              <a:rPr lang="en-US" altLang="ko-KR" dirty="0" smtClean="0"/>
              <a:t>???NO!NO!</a:t>
            </a:r>
            <a:endParaRPr lang="en-US" altLang="ko-KR" dirty="0"/>
          </a:p>
          <a:p>
            <a:r>
              <a:rPr lang="ko-KR" altLang="en-US" dirty="0" smtClean="0"/>
              <a:t> </a:t>
            </a:r>
            <a:r>
              <a:rPr lang="ko-KR" altLang="en-US" dirty="0" err="1" smtClean="0"/>
              <a:t>환자옆을</a:t>
            </a:r>
            <a:r>
              <a:rPr lang="ko-KR" altLang="en-US" dirty="0" smtClean="0"/>
              <a:t> 계속 </a:t>
            </a:r>
            <a:r>
              <a:rPr lang="ko-KR" altLang="en-US" dirty="0" err="1" smtClean="0"/>
              <a:t>지킬수</a:t>
            </a:r>
            <a:r>
              <a:rPr lang="ko-KR" altLang="en-US" dirty="0" smtClean="0"/>
              <a:t> 없는 상황을 고려하여 보호자도 함께 가입과 환자의 상태를 공유할 수  있어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안심하고 일상생활을 </a:t>
            </a:r>
            <a:r>
              <a:rPr lang="ko-KR" altLang="en-US" dirty="0" err="1" smtClean="0"/>
              <a:t>유지할수</a:t>
            </a:r>
            <a:r>
              <a:rPr lang="ko-KR" altLang="en-US" dirty="0" smtClean="0"/>
              <a:t> 있도록 하여</a:t>
            </a:r>
            <a:r>
              <a:rPr lang="en-US" altLang="ko-KR" dirty="0" smtClean="0"/>
              <a:t> </a:t>
            </a:r>
            <a:r>
              <a:rPr lang="ko-KR" altLang="en-US" dirty="0" smtClean="0"/>
              <a:t>바쁜 현대인에게 적합한 상품입니다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Product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 rot="10800000" flipV="1">
            <a:off x="9315450" y="5029201"/>
            <a:ext cx="2966453" cy="1583562"/>
            <a:chOff x="-111754" y="4705492"/>
            <a:chExt cx="3876819" cy="215944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67789" y="1525331"/>
            <a:ext cx="3867589" cy="43563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380901" y="2372885"/>
            <a:ext cx="3092911" cy="46902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363197" y="-704736"/>
            <a:ext cx="2320726" cy="42574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4432" y="326388"/>
            <a:ext cx="2071756" cy="256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3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Android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333" dirty="0">
                <a:solidFill>
                  <a:schemeClr val="bg1">
                    <a:lumMod val="65000"/>
                  </a:schemeClr>
                </a:solidFill>
                <a:latin typeface="Salsa" panose="02000503060000020004" pitchFamily="2" charset="0"/>
                <a:cs typeface="D2Coding" pitchFamily="34" charset="0"/>
              </a:rPr>
              <a:t>PROJECT</a:t>
            </a:r>
            <a:endParaRPr lang="en-US" sz="5000" dirty="0">
              <a:solidFill>
                <a:schemeClr val="bg1">
                  <a:lumMod val="65000"/>
                </a:schemeClr>
              </a:solidFill>
              <a:latin typeface="Salsa" panose="02000503060000020004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769" y="5392593"/>
            <a:ext cx="2133898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9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Main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CCTV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기능</a:t>
              </a:r>
              <a:endPara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모니터링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852480" y="3114670"/>
            <a:ext cx="4159136" cy="369332"/>
            <a:chOff x="848084" y="2362200"/>
            <a:chExt cx="4159136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알람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기능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>
            <a:off x="5974574" y="640306"/>
            <a:ext cx="242853" cy="12192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294" y="1308467"/>
            <a:ext cx="2440374" cy="528537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0470" y="2006367"/>
            <a:ext cx="2142063" cy="460851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2838" y="0"/>
            <a:ext cx="2564989" cy="452192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5319" y="33650"/>
            <a:ext cx="2347975" cy="5025276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7554280" y="2730954"/>
            <a:ext cx="24767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00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로그인 전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스플래쉬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화면</a:t>
              </a:r>
              <a:endPara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로그인 전 화면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>
            <a:off x="5974574" y="640306"/>
            <a:ext cx="242853" cy="12192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896" y="710116"/>
            <a:ext cx="1901960" cy="4134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5863" y="704200"/>
            <a:ext cx="1867357" cy="35620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1868" y="4046040"/>
            <a:ext cx="1905749" cy="178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5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Login  &amp;  Join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네이버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카카오 로그인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646331"/>
            <a:chOff x="848084" y="2936813"/>
            <a:chExt cx="7229864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환자 보호자 타입 선택</a:t>
              </a:r>
            </a:p>
            <a:p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52480" y="3114670"/>
            <a:ext cx="4159136" cy="369332"/>
            <a:chOff x="848084" y="2362200"/>
            <a:chExt cx="4159136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유효성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검사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혈액형 등록 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852480" y="3689283"/>
            <a:ext cx="4163532" cy="369332"/>
            <a:chOff x="848084" y="2936813"/>
            <a:chExt cx="4163532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283" y="94924"/>
            <a:ext cx="2035880" cy="44181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3448" y="2069040"/>
            <a:ext cx="2048465" cy="443923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8608" y="56797"/>
            <a:ext cx="2038843" cy="444742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6686" y="2060848"/>
            <a:ext cx="2064334" cy="444742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144343" y="3689283"/>
            <a:ext cx="386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D2Coding" panose="020B0609020101020101" pitchFamily="49" charset="-127"/>
              </a:rPr>
              <a:t>아이디 중복 검사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8244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Login  &amp;  Join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주소 검색 다음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아이디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비밀번호 찾기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982175" y="3906053"/>
            <a:ext cx="4159136" cy="369332"/>
            <a:chOff x="848084" y="2362200"/>
            <a:chExt cx="4159136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개인정보 수정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4854" y="0"/>
            <a:ext cx="2052492" cy="44864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6121" y="1514873"/>
            <a:ext cx="2378445" cy="517053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8046" y="13647"/>
            <a:ext cx="1681515" cy="441167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9614" y="1676544"/>
            <a:ext cx="2160587" cy="4775739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004880" y="3267070"/>
            <a:ext cx="4159136" cy="369332"/>
            <a:chOff x="848084" y="2362200"/>
            <a:chExt cx="4159136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보호자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</a:t>
              </a:r>
              <a:r>
                <a:rPr lang="ko-KR" altLang="en-US" sz="1800" dirty="0">
                  <a:latin typeface="D2Coding" panose="020B0609020101020101" pitchFamily="49" charset="-127"/>
                </a:rPr>
                <a:t>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환자 등록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94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Details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969244" y="1834987"/>
            <a:ext cx="4159136" cy="369332"/>
            <a:chOff x="848084" y="2362200"/>
            <a:chExt cx="4159136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메인 화면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>
            <a:off x="5974574" y="640306"/>
            <a:ext cx="242853" cy="1219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1188" y="586173"/>
            <a:ext cx="2536860" cy="547322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6708" y="586173"/>
            <a:ext cx="2530704" cy="5473225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4079776" y="1888777"/>
            <a:ext cx="4305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464152" y="1903677"/>
            <a:ext cx="328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33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Detail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기본 권한 허용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긴급전화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다이얼로그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-323850" y="4300086"/>
            <a:ext cx="4076700" cy="2313325"/>
            <a:chOff x="-328482" y="4705492"/>
            <a:chExt cx="4093547" cy="2159445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328482" y="4705492"/>
              <a:ext cx="1306928" cy="1886546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0044" y="0"/>
            <a:ext cx="2148479" cy="5229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9729" y="1536084"/>
            <a:ext cx="2339422" cy="51284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2216" y="1522538"/>
            <a:ext cx="2325683" cy="51165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2969" y="0"/>
            <a:ext cx="2197826" cy="473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2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CCTV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Cctv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스트리밍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</a:rPr>
                <a:t>웹뷰를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 사용하여 </a:t>
              </a:r>
              <a:r>
                <a:rPr lang="en-US" altLang="ko-KR" sz="1800" dirty="0" err="1" smtClean="0">
                  <a:latin typeface="D2Coding" panose="020B0609020101020101" pitchFamily="49" charset="-127"/>
                </a:rPr>
                <a:t>cctv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로딩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0" y="3151663"/>
            <a:ext cx="314713" cy="295346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852480" y="3114592"/>
            <a:ext cx="4163532" cy="369332"/>
            <a:chOff x="848084" y="2936813"/>
            <a:chExt cx="4163532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</a:rPr>
                <a:t>웹뷰의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 풀 스크린 전환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7358" y="-14901"/>
            <a:ext cx="2623707" cy="56824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589143" y="3029711"/>
            <a:ext cx="2129848" cy="48118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1414" y="117348"/>
            <a:ext cx="3374717" cy="41837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105" y="3743839"/>
            <a:ext cx="4286253" cy="292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9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monitoring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환자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기기를 통한 데이터 삽입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보호자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환자의 최신 정보 조회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2916" y="1588678"/>
            <a:ext cx="2347975" cy="50252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2258" y="83544"/>
            <a:ext cx="2267851" cy="49254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8576" y="27177"/>
            <a:ext cx="2436687" cy="52910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6700" y="5445224"/>
            <a:ext cx="4963218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820025" y="-472"/>
            <a:ext cx="3611045" cy="6865409"/>
            <a:chOff x="12513592" y="-708"/>
            <a:chExt cx="5416567" cy="102981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3592" y="-708"/>
              <a:ext cx="5416567" cy="1029811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01653" y="2345263"/>
            <a:ext cx="6665947" cy="20239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Smart </a:t>
            </a:r>
            <a:r>
              <a:rPr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health</a:t>
            </a:r>
            <a:r>
              <a:rPr 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Keepper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은 </a:t>
            </a:r>
            <a:r>
              <a:rPr lang="en-US" altLang="ko-KR" sz="2000" b="1" dirty="0" smtClean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Smart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와</a:t>
            </a:r>
            <a:r>
              <a:rPr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health,</a:t>
            </a:r>
            <a:r>
              <a:rPr lang="ko-KR" altLang="en-US" sz="2000" dirty="0" smtClean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 err="1" smtClean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Keepper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의                       합성어로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실시간으로 건강체크를 하여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환자의 건강과 가정의 행복을 추구하는 상품입니다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77540" y="709028"/>
            <a:ext cx="1348584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About 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-328482" y="4705492"/>
            <a:ext cx="4093547" cy="2159445"/>
            <a:chOff x="-328482" y="4705492"/>
            <a:chExt cx="4093547" cy="2159445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328482" y="4705492"/>
              <a:ext cx="1306928" cy="188654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90" y="4811711"/>
            <a:ext cx="949121" cy="74605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773236" y="5096099"/>
            <a:ext cx="1131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Web</a:t>
            </a:r>
            <a:endParaRPr lang="ko-KR" altLang="en-US" sz="2400" b="1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90" y="2929003"/>
            <a:ext cx="896400" cy="114616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684680" y="3314783"/>
            <a:ext cx="1288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Android</a:t>
            </a:r>
            <a:endParaRPr lang="ko-KR" altLang="en-US" sz="2400" b="1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411" y="1418936"/>
            <a:ext cx="896400" cy="92932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797560" y="1741550"/>
            <a:ext cx="1288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IoT</a:t>
            </a:r>
            <a:endParaRPr lang="ko-KR" altLang="en-US" sz="2400" b="1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054" y="1272820"/>
            <a:ext cx="1981477" cy="971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emergency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알람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기능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문자 발송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224" y="933445"/>
            <a:ext cx="2142063" cy="4608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9844" y="933445"/>
            <a:ext cx="2914206" cy="46085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7248" y="927425"/>
            <a:ext cx="2564989" cy="452192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848084" y="3228338"/>
            <a:ext cx="7229864" cy="369332"/>
            <a:chOff x="848084" y="2936813"/>
            <a:chExt cx="7229864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모니터링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3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게시판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더 보기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접기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grpSp>
        <p:nvGrpSpPr>
          <p:cNvPr id="54" name="그룹 53"/>
          <p:cNvGrpSpPr/>
          <p:nvPr/>
        </p:nvGrpSpPr>
        <p:grpSpPr>
          <a:xfrm>
            <a:off x="848084" y="3851133"/>
            <a:ext cx="4163532" cy="369332"/>
            <a:chOff x="848084" y="2936813"/>
            <a:chExt cx="4163532" cy="369332"/>
          </a:xfrm>
        </p:grpSpPr>
        <p:sp>
          <p:nvSpPr>
            <p:cNvPr id="55" name="TextBox 54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비밀 글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5402" y="1703051"/>
            <a:ext cx="2252546" cy="49109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7437" y="49505"/>
            <a:ext cx="2128582" cy="47152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5279" y="2121219"/>
            <a:ext cx="2098878" cy="4589545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874107" y="3257919"/>
            <a:ext cx="4163532" cy="369332"/>
            <a:chOff x="848084" y="2936813"/>
            <a:chExt cx="4163532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스크롤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873425" y="4365540"/>
            <a:ext cx="4163532" cy="369332"/>
            <a:chOff x="848084" y="2936813"/>
            <a:chExt cx="4163532" cy="369332"/>
          </a:xfrm>
        </p:grpSpPr>
        <p:sp>
          <p:nvSpPr>
            <p:cNvPr id="41" name="TextBox 40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글쓰기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1324" y="0"/>
            <a:ext cx="2345230" cy="51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8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알림 로그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알림 로그 조회 기능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확인 시 읽음 상태 업데이트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52480" y="3114670"/>
            <a:ext cx="6157920" cy="369332"/>
            <a:chOff x="848084" y="2362200"/>
            <a:chExt cx="615792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362200"/>
              <a:ext cx="5860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</a:rPr>
                <a:t>UI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업데이</a:t>
              </a:r>
              <a:r>
                <a:rPr lang="ko-KR" altLang="en-US" sz="1800" dirty="0">
                  <a:latin typeface="D2Coding" panose="020B0609020101020101" pitchFamily="49" charset="-127"/>
                </a:rPr>
                <a:t>트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-323850" y="4300086"/>
            <a:ext cx="4076700" cy="2313325"/>
            <a:chOff x="-328482" y="4705492"/>
            <a:chExt cx="4093547" cy="215944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328482" y="4705492"/>
              <a:ext cx="1306928" cy="188654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362" y="2052471"/>
            <a:ext cx="2592645" cy="45186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4098" y="30898"/>
            <a:ext cx="2733426" cy="45033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5577" y="0"/>
            <a:ext cx="2498638" cy="415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5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-1" y="2463798"/>
            <a:ext cx="12179223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6600" kern="0" spc="-333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감사합니다</a:t>
            </a:r>
            <a:r>
              <a:rPr lang="en-US" altLang="ko-KR" sz="6600" kern="0" spc="-333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.</a:t>
            </a:r>
            <a:endParaRPr lang="en-US" sz="6600" dirty="0">
              <a:solidFill>
                <a:srgbClr val="0B593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 flipH="1">
            <a:off x="7431748" y="4221487"/>
            <a:ext cx="4903127" cy="2418260"/>
            <a:chOff x="-111754" y="4705492"/>
            <a:chExt cx="3876819" cy="215944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4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50145" y="4324732"/>
            <a:ext cx="2664213" cy="24886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89893" y="1721152"/>
            <a:ext cx="5988150" cy="5092224"/>
            <a:chOff x="2104997" y="1601810"/>
            <a:chExt cx="6594117" cy="5092224"/>
          </a:xfrm>
        </p:grpSpPr>
        <p:sp>
          <p:nvSpPr>
            <p:cNvPr id="3" name="직사각형 2"/>
            <p:cNvSpPr/>
            <p:nvPr/>
          </p:nvSpPr>
          <p:spPr>
            <a:xfrm>
              <a:off x="2104997" y="4215781"/>
              <a:ext cx="2962800" cy="2478253"/>
            </a:xfrm>
            <a:prstGeom prst="rect">
              <a:avLst/>
            </a:prstGeom>
            <a:solidFill>
              <a:srgbClr val="0B5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2230552" y="1601810"/>
              <a:ext cx="6468562" cy="4885494"/>
              <a:chOff x="1586951" y="2983715"/>
              <a:chExt cx="8703873" cy="7328240"/>
            </a:xfrm>
          </p:grpSpPr>
          <p:sp>
            <p:nvSpPr>
              <p:cNvPr id="22" name="Object 22"/>
              <p:cNvSpPr txBox="1"/>
              <p:nvPr/>
            </p:nvSpPr>
            <p:spPr>
              <a:xfrm>
                <a:off x="1595300" y="7750815"/>
                <a:ext cx="2870897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프로젝트 총괄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23" name="Object 23"/>
              <p:cNvSpPr txBox="1"/>
              <p:nvPr/>
            </p:nvSpPr>
            <p:spPr>
              <a:xfrm>
                <a:off x="8569437" y="2983715"/>
                <a:ext cx="1721387" cy="600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000" b="1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김민주</a:t>
                </a:r>
                <a:endParaRPr lang="en-US" sz="2000" b="1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24" name="Object 24"/>
              <p:cNvSpPr txBox="1"/>
              <p:nvPr/>
            </p:nvSpPr>
            <p:spPr>
              <a:xfrm>
                <a:off x="3893608" y="7097447"/>
                <a:ext cx="1332913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ko-KR" altLang="en-US" sz="1800" dirty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조</a:t>
                </a:r>
                <a:r>
                  <a:rPr lang="ko-KR" altLang="en-US" sz="1800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장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34" name="Object 22"/>
              <p:cNvSpPr txBox="1"/>
              <p:nvPr/>
            </p:nvSpPr>
            <p:spPr>
              <a:xfrm>
                <a:off x="1592518" y="8281364"/>
                <a:ext cx="2870897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DB </a:t>
                </a:r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설계 및 수정</a:t>
                </a:r>
                <a:endParaRPr lang="en-US" altLang="ko-KR" sz="1800" kern="0" spc="-67" dirty="0" smtClean="0">
                  <a:solidFill>
                    <a:srgbClr val="FFFFFF"/>
                  </a:solidFill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35" name="Object 22"/>
              <p:cNvSpPr txBox="1"/>
              <p:nvPr/>
            </p:nvSpPr>
            <p:spPr>
              <a:xfrm>
                <a:off x="1589735" y="8811912"/>
                <a:ext cx="2870897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1800" kern="0" spc="-67" dirty="0" err="1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IoT</a:t>
                </a:r>
                <a:r>
                  <a:rPr lang="ko-KR" altLang="en-US" sz="1800" kern="0" spc="-67" dirty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기기 설계 </a:t>
                </a:r>
                <a:endParaRPr lang="en-US" altLang="ko-KR" sz="1800" kern="0" spc="-67" dirty="0" smtClean="0">
                  <a:solidFill>
                    <a:srgbClr val="FFFFFF"/>
                  </a:solidFill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36" name="Object 22"/>
              <p:cNvSpPr txBox="1"/>
              <p:nvPr/>
            </p:nvSpPr>
            <p:spPr>
              <a:xfrm>
                <a:off x="1586952" y="9342459"/>
                <a:ext cx="3371974" cy="96949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안드로이드 블루투스 관련 처리 </a:t>
                </a:r>
                <a:endParaRPr lang="en-US" altLang="ko-KR" sz="1800" kern="0" spc="-67" dirty="0" smtClean="0">
                  <a:solidFill>
                    <a:srgbClr val="FFFFFF"/>
                  </a:solidFill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61" name="Object 24"/>
              <p:cNvSpPr txBox="1"/>
              <p:nvPr/>
            </p:nvSpPr>
            <p:spPr>
              <a:xfrm>
                <a:off x="1586951" y="7017827"/>
                <a:ext cx="1392173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ko-KR" altLang="en-US" sz="180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김민주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p:grpSp>
      </p:grpSp>
      <p:sp>
        <p:nvSpPr>
          <p:cNvPr id="43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Our Team</a:t>
            </a:r>
            <a:endParaRPr lang="en-US" sz="3200" dirty="0">
              <a:latin typeface="Salsa" panose="02000503060000020004" pitchFamily="2" charset="0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68014" y="1660064"/>
            <a:ext cx="522504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 Team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의 팀원을 소개합니다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grpSp>
        <p:nvGrpSpPr>
          <p:cNvPr id="59" name="그룹 58"/>
          <p:cNvGrpSpPr/>
          <p:nvPr/>
        </p:nvGrpSpPr>
        <p:grpSpPr>
          <a:xfrm flipH="1" flipV="1">
            <a:off x="7408718" y="0"/>
            <a:ext cx="4903127" cy="2418260"/>
            <a:chOff x="-111754" y="4705492"/>
            <a:chExt cx="3876819" cy="2159445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cxnSp>
        <p:nvCxnSpPr>
          <p:cNvPr id="68" name="직선 연결선 67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142" y="2213128"/>
            <a:ext cx="2388030" cy="2117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112" y="2221482"/>
            <a:ext cx="2259875" cy="213801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968207" y="4324732"/>
            <a:ext cx="2963374" cy="2488643"/>
            <a:chOff x="7704627" y="4210033"/>
            <a:chExt cx="2963374" cy="2117498"/>
          </a:xfrm>
        </p:grpSpPr>
        <p:sp>
          <p:nvSpPr>
            <p:cNvPr id="53" name="직사각형 52"/>
            <p:cNvSpPr/>
            <p:nvPr/>
          </p:nvSpPr>
          <p:spPr>
            <a:xfrm>
              <a:off x="7704627" y="4210033"/>
              <a:ext cx="2963373" cy="2117498"/>
            </a:xfrm>
            <a:prstGeom prst="rect">
              <a:avLst/>
            </a:prstGeom>
            <a:solidFill>
              <a:srgbClr val="0B5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1008"/>
            <p:cNvGrpSpPr/>
            <p:nvPr/>
          </p:nvGrpSpPr>
          <p:grpSpPr>
            <a:xfrm>
              <a:off x="7754662" y="4325345"/>
              <a:ext cx="2913339" cy="1533837"/>
              <a:chOff x="1527849" y="6905755"/>
              <a:chExt cx="3920092" cy="2300756"/>
            </a:xfrm>
          </p:grpSpPr>
          <p:sp>
            <p:nvSpPr>
              <p:cNvPr id="46" name="Object 22"/>
              <p:cNvSpPr txBox="1"/>
              <p:nvPr/>
            </p:nvSpPr>
            <p:spPr>
              <a:xfrm>
                <a:off x="1527849" y="8055187"/>
                <a:ext cx="2967587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회원가입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48" name="Object 23"/>
              <p:cNvSpPr txBox="1"/>
              <p:nvPr/>
            </p:nvSpPr>
            <p:spPr>
              <a:xfrm>
                <a:off x="1604440" y="6905755"/>
                <a:ext cx="1721387" cy="600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000" b="1" kern="0" spc="-67" dirty="0" err="1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장광희</a:t>
                </a:r>
                <a:endParaRPr lang="en-US" sz="2000" b="1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49" name="Object 24"/>
              <p:cNvSpPr txBox="1"/>
              <p:nvPr/>
            </p:nvSpPr>
            <p:spPr>
              <a:xfrm>
                <a:off x="3720426" y="6963777"/>
                <a:ext cx="1332915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ko-KR" altLang="en-US" sz="1800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팀원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51" name="Object 22"/>
              <p:cNvSpPr txBox="1"/>
              <p:nvPr/>
            </p:nvSpPr>
            <p:spPr>
              <a:xfrm>
                <a:off x="1585731" y="8652513"/>
                <a:ext cx="3862210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네이버</a:t>
                </a:r>
                <a:r>
                  <a:rPr lang="en-US" altLang="ko-KR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/</a:t>
                </a:r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카카오 로그인 </a:t>
                </a:r>
                <a:r>
                  <a:rPr lang="en-US" altLang="ko-KR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API</a:t>
                </a: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31" y="2221482"/>
            <a:ext cx="2139635" cy="21294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9661" y="2227148"/>
            <a:ext cx="2074383" cy="2089787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9073397" y="4335123"/>
            <a:ext cx="2664213" cy="2478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Object 47"/>
          <p:cNvSpPr txBox="1"/>
          <p:nvPr/>
        </p:nvSpPr>
        <p:spPr>
          <a:xfrm>
            <a:off x="3220405" y="4461478"/>
            <a:ext cx="236572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나승빈</a:t>
            </a:r>
            <a:endParaRPr lang="en-US" altLang="ko-KR" sz="1600" kern="0" spc="-67" dirty="0" smtClean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0" name="Object 47"/>
          <p:cNvSpPr txBox="1"/>
          <p:nvPr/>
        </p:nvSpPr>
        <p:spPr>
          <a:xfrm>
            <a:off x="6018241" y="4852226"/>
            <a:ext cx="142102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로그인</a:t>
            </a:r>
            <a:endParaRPr lang="en-US" sz="1600" kern="0" spc="-67" dirty="0">
              <a:solidFill>
                <a:schemeClr val="bg1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1" name="Object 47"/>
          <p:cNvSpPr txBox="1"/>
          <p:nvPr/>
        </p:nvSpPr>
        <p:spPr>
          <a:xfrm>
            <a:off x="9291832" y="4869531"/>
            <a:ext cx="237015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67" dirty="0" smtClean="0">
                <a:solidFill>
                  <a:srgbClr val="494949"/>
                </a:solidFill>
                <a:latin typeface="D2Coding" pitchFamily="34" charset="0"/>
                <a:cs typeface="D2Coding" pitchFamily="34" charset="0"/>
              </a:rPr>
              <a:t>앱 </a:t>
            </a:r>
            <a:r>
              <a:rPr lang="ko-KR" altLang="en-US" sz="1600" kern="0" spc="-67" dirty="0" err="1" smtClean="0">
                <a:solidFill>
                  <a:srgbClr val="494949"/>
                </a:solidFill>
                <a:latin typeface="D2Coding" pitchFamily="34" charset="0"/>
                <a:cs typeface="D2Coding" pitchFamily="34" charset="0"/>
              </a:rPr>
              <a:t>메인화면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2" name="Object 47"/>
          <p:cNvSpPr txBox="1"/>
          <p:nvPr/>
        </p:nvSpPr>
        <p:spPr>
          <a:xfrm>
            <a:off x="9301106" y="5188674"/>
            <a:ext cx="179358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Condition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화면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4" name="Object 47"/>
          <p:cNvSpPr txBox="1"/>
          <p:nvPr/>
        </p:nvSpPr>
        <p:spPr>
          <a:xfrm>
            <a:off x="9287892" y="5951312"/>
            <a:ext cx="21737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67" dirty="0" smtClean="0">
                <a:solidFill>
                  <a:srgbClr val="494949"/>
                </a:solidFill>
                <a:latin typeface="D2Coding" pitchFamily="34" charset="0"/>
                <a:cs typeface="D2Coding" pitchFamily="34" charset="0"/>
              </a:rPr>
              <a:t>Community</a:t>
            </a:r>
            <a:r>
              <a:rPr lang="ko-KR" altLang="en-US" sz="1800" kern="0" spc="-67" dirty="0" err="1" smtClean="0">
                <a:solidFill>
                  <a:srgbClr val="494949"/>
                </a:solidFill>
                <a:latin typeface="D2Coding" pitchFamily="34" charset="0"/>
                <a:cs typeface="D2Coding" pitchFamily="34" charset="0"/>
              </a:rPr>
              <a:t>화면구상</a:t>
            </a:r>
            <a:endParaRPr lang="en-US" sz="18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5" name="Object 47"/>
          <p:cNvSpPr txBox="1"/>
          <p:nvPr/>
        </p:nvSpPr>
        <p:spPr>
          <a:xfrm>
            <a:off x="9299788" y="5561448"/>
            <a:ext cx="12482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CCTV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화면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6" name="Object 47"/>
          <p:cNvSpPr txBox="1"/>
          <p:nvPr/>
        </p:nvSpPr>
        <p:spPr>
          <a:xfrm>
            <a:off x="9334544" y="4447729"/>
            <a:ext cx="10402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황승은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7" name="Object 47"/>
          <p:cNvSpPr txBox="1"/>
          <p:nvPr/>
        </p:nvSpPr>
        <p:spPr>
          <a:xfrm>
            <a:off x="3239989" y="5053413"/>
            <a:ext cx="187631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smtClean="0">
                <a:latin typeface="D2Coding" panose="020B0609020101020101" pitchFamily="49" charset="-127"/>
                <a:ea typeface="D2Coding" panose="020B0609020101020101" pitchFamily="49" charset="-127"/>
              </a:rPr>
              <a:t>웹 총괄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8" name="Object 47"/>
          <p:cNvSpPr txBox="1"/>
          <p:nvPr/>
        </p:nvSpPr>
        <p:spPr>
          <a:xfrm>
            <a:off x="3239989" y="5458085"/>
            <a:ext cx="207036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DB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설계 및 수정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9" name="Object 47"/>
          <p:cNvSpPr txBox="1"/>
          <p:nvPr/>
        </p:nvSpPr>
        <p:spPr>
          <a:xfrm>
            <a:off x="3220405" y="5862757"/>
            <a:ext cx="142060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파일 처리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80" name="Object 24"/>
          <p:cNvSpPr txBox="1"/>
          <p:nvPr/>
        </p:nvSpPr>
        <p:spPr>
          <a:xfrm>
            <a:off x="4641009" y="4405789"/>
            <a:ext cx="9905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팀원</a:t>
            </a:r>
            <a:endParaRPr 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1" name="Object 24"/>
          <p:cNvSpPr txBox="1"/>
          <p:nvPr/>
        </p:nvSpPr>
        <p:spPr>
          <a:xfrm>
            <a:off x="10502711" y="4405789"/>
            <a:ext cx="9905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팀원</a:t>
            </a:r>
            <a:endParaRPr 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7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30" y="534868"/>
            <a:ext cx="8073253" cy="5942914"/>
          </a:xfrm>
          <a:prstGeom prst="rect">
            <a:avLst/>
          </a:prstGeom>
        </p:spPr>
      </p:pic>
      <p:sp>
        <p:nvSpPr>
          <p:cNvPr id="18" name="Object 3"/>
          <p:cNvSpPr txBox="1"/>
          <p:nvPr/>
        </p:nvSpPr>
        <p:spPr>
          <a:xfrm>
            <a:off x="4162101" y="45482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48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개발 진행 과정</a:t>
            </a:r>
            <a:endParaRPr lang="en-US" sz="48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799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4162101" y="45482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48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개발 진행 과정</a:t>
            </a:r>
            <a:endParaRPr lang="en-US" sz="48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16" y="1095993"/>
            <a:ext cx="11745395" cy="49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9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4162101" y="45482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48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개발 진행 과정</a:t>
            </a:r>
            <a:endParaRPr lang="en-US" sz="48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032" y="956904"/>
            <a:ext cx="9314330" cy="521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10374231" y="4302610"/>
            <a:ext cx="72000" cy="762000"/>
            <a:chOff x="7512832" y="1066800"/>
            <a:chExt cx="72000" cy="762000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46" name="타원 45"/>
          <p:cNvSpPr/>
          <p:nvPr/>
        </p:nvSpPr>
        <p:spPr>
          <a:xfrm>
            <a:off x="9614156" y="3093840"/>
            <a:ext cx="1620000" cy="1620000"/>
          </a:xfrm>
          <a:prstGeom prst="ellipse">
            <a:avLst/>
          </a:prstGeom>
          <a:solidFill>
            <a:schemeClr val="bg1"/>
          </a:solidFill>
          <a:ln>
            <a:solidFill>
              <a:srgbClr val="0B5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601" y="3399064"/>
            <a:ext cx="1007878" cy="1007878"/>
          </a:xfrm>
          <a:prstGeom prst="rect">
            <a:avLst/>
          </a:prstGeom>
        </p:spPr>
      </p:pic>
      <p:grpSp>
        <p:nvGrpSpPr>
          <p:cNvPr id="82" name="그룹 81"/>
          <p:cNvGrpSpPr/>
          <p:nvPr/>
        </p:nvGrpSpPr>
        <p:grpSpPr>
          <a:xfrm flipV="1">
            <a:off x="5945517" y="1999844"/>
            <a:ext cx="72000" cy="762000"/>
            <a:chOff x="7512832" y="1066800"/>
            <a:chExt cx="72000" cy="762000"/>
          </a:xfrm>
        </p:grpSpPr>
        <p:cxnSp>
          <p:nvCxnSpPr>
            <p:cNvPr id="83" name="직선 연결선 82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 flipV="1">
            <a:off x="9012058" y="2365416"/>
            <a:ext cx="72000" cy="762000"/>
            <a:chOff x="7512832" y="1066800"/>
            <a:chExt cx="72000" cy="762000"/>
          </a:xfrm>
        </p:grpSpPr>
        <p:cxnSp>
          <p:nvCxnSpPr>
            <p:cNvPr id="71" name="직선 연결선 70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52" name="타원 51"/>
          <p:cNvSpPr/>
          <p:nvPr/>
        </p:nvSpPr>
        <p:spPr>
          <a:xfrm>
            <a:off x="8166600" y="2513245"/>
            <a:ext cx="1800000" cy="180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48" y="3006470"/>
            <a:ext cx="1126303" cy="796860"/>
          </a:xfrm>
          <a:prstGeom prst="rect">
            <a:avLst/>
          </a:prstGeom>
        </p:spPr>
      </p:pic>
      <p:grpSp>
        <p:nvGrpSpPr>
          <p:cNvPr id="64" name="그룹 63"/>
          <p:cNvGrpSpPr/>
          <p:nvPr/>
        </p:nvGrpSpPr>
        <p:grpSpPr>
          <a:xfrm>
            <a:off x="7922581" y="4754062"/>
            <a:ext cx="72000" cy="762000"/>
            <a:chOff x="7512832" y="1066800"/>
            <a:chExt cx="72000" cy="762000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타원 65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2405039" y="3992938"/>
            <a:ext cx="72000" cy="762000"/>
            <a:chOff x="7512832" y="1066800"/>
            <a:chExt cx="72000" cy="762000"/>
          </a:xfrm>
        </p:grpSpPr>
        <p:cxnSp>
          <p:nvCxnSpPr>
            <p:cNvPr id="62" name="직선 연결선 61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922157" y="4863168"/>
            <a:ext cx="72000" cy="762000"/>
            <a:chOff x="7512832" y="1066800"/>
            <a:chExt cx="72000" cy="762000"/>
          </a:xfrm>
        </p:grpSpPr>
        <p:cxnSp>
          <p:nvCxnSpPr>
            <p:cNvPr id="58" name="직선 연결선 57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타원 58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Development Environment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sp>
        <p:nvSpPr>
          <p:cNvPr id="48" name="타원 47"/>
          <p:cNvSpPr/>
          <p:nvPr/>
        </p:nvSpPr>
        <p:spPr>
          <a:xfrm>
            <a:off x="4538149" y="2346932"/>
            <a:ext cx="2880000" cy="2880000"/>
          </a:xfrm>
          <a:prstGeom prst="ellipse">
            <a:avLst/>
          </a:prstGeom>
          <a:solidFill>
            <a:srgbClr val="0B5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537273" y="2700431"/>
            <a:ext cx="1800000" cy="180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053200" y="3473938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0B5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7148581" y="3630435"/>
            <a:ext cx="1620000" cy="1620000"/>
          </a:xfrm>
          <a:prstGeom prst="ellipse">
            <a:avLst/>
          </a:prstGeom>
          <a:solidFill>
            <a:schemeClr val="bg1"/>
          </a:solidFill>
          <a:ln>
            <a:solidFill>
              <a:srgbClr val="0B5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786510" y="1567986"/>
            <a:ext cx="4395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Android Studio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Arctic Fox 2020.3.1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90" y="3752962"/>
            <a:ext cx="615857" cy="615857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2090645" y="5691678"/>
            <a:ext cx="3754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 smtClean="0">
                <a:latin typeface="Salsa" panose="02000503060000020004" pitchFamily="2" charset="0"/>
                <a:ea typeface="D2Coding" panose="020B0609020101020101" pitchFamily="49" charset="-127"/>
              </a:rPr>
              <a:t>Thonny</a:t>
            </a:r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 IDE </a:t>
            </a:r>
            <a:r>
              <a:rPr lang="en-US" altLang="ko-KR" sz="2200" dirty="0">
                <a:latin typeface="Salsa" panose="02000503060000020004" pitchFamily="2" charset="0"/>
                <a:ea typeface="D2Coding" panose="020B0609020101020101" pitchFamily="49" charset="-127"/>
              </a:rPr>
              <a:t>&amp; Arduino </a:t>
            </a:r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IDE</a:t>
            </a:r>
            <a:endParaRPr lang="en-US" altLang="ko-KR" sz="2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93" y="3156628"/>
            <a:ext cx="771112" cy="875211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5" t="12358" r="36050" b="46057"/>
          <a:stretch/>
        </p:blipFill>
        <p:spPr>
          <a:xfrm>
            <a:off x="7443810" y="4000056"/>
            <a:ext cx="1021623" cy="948994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8763" r="3846" b="33505"/>
          <a:stretch/>
        </p:blipFill>
        <p:spPr>
          <a:xfrm>
            <a:off x="3395149" y="4363532"/>
            <a:ext cx="1130687" cy="527654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569404" y="4723001"/>
            <a:ext cx="28799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Oracle Database</a:t>
            </a:r>
          </a:p>
          <a:p>
            <a:pPr algn="ctr"/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18c Express Edition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514622" y="5528673"/>
            <a:ext cx="28799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Spring Tool Suite4</a:t>
            </a:r>
          </a:p>
          <a:p>
            <a:pPr algn="ctr"/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4.13.1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87" y="3005991"/>
            <a:ext cx="1343394" cy="1564577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7482367" y="1949797"/>
            <a:ext cx="3139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Apache Tomcat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v.9.0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 flipH="1" flipV="1">
            <a:off x="8583033" y="-14181"/>
            <a:ext cx="3749592" cy="1945494"/>
            <a:chOff x="-111754" y="4705492"/>
            <a:chExt cx="3876819" cy="2159445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8969101" y="5047358"/>
            <a:ext cx="2879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GitHub Desktop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371891" y="3290501"/>
            <a:ext cx="144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google-</a:t>
            </a:r>
            <a:r>
              <a:rPr lang="en-US" altLang="ko-KR" dirty="0" err="1"/>
              <a:t>services.json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7332" y="2110248"/>
            <a:ext cx="1106319" cy="114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5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DB Model Diagram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-328482" y="4705492"/>
            <a:ext cx="4093547" cy="2159445"/>
            <a:chOff x="-328482" y="4705492"/>
            <a:chExt cx="4093547" cy="2159445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328482" y="4705492"/>
              <a:ext cx="1306928" cy="188654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861" y="1363361"/>
            <a:ext cx="8007532" cy="511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4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D2Coding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D2Coding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2701</TotalTime>
  <Words>645</Words>
  <Application>Microsoft Office PowerPoint</Application>
  <PresentationFormat>와이드스크린</PresentationFormat>
  <Paragraphs>162</Paragraphs>
  <Slides>33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Salsa</vt:lpstr>
      <vt:lpstr>D2Coding</vt:lpstr>
      <vt:lpstr>Calibri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학생용</cp:lastModifiedBy>
  <cp:revision>197</cp:revision>
  <dcterms:created xsi:type="dcterms:W3CDTF">2022-05-02T17:14:45Z</dcterms:created>
  <dcterms:modified xsi:type="dcterms:W3CDTF">2024-03-26T02:40:02Z</dcterms:modified>
</cp:coreProperties>
</file>